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5" r:id="rId5"/>
    <p:sldId id="258" r:id="rId6"/>
    <p:sldId id="266" r:id="rId7"/>
    <p:sldId id="267" r:id="rId8"/>
    <p:sldId id="268" r:id="rId9"/>
    <p:sldId id="259" r:id="rId10"/>
    <p:sldId id="269" r:id="rId11"/>
    <p:sldId id="270" r:id="rId12"/>
    <p:sldId id="260" r:id="rId13"/>
    <p:sldId id="271" r:id="rId14"/>
    <p:sldId id="26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99" autoAdjust="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6C72-9D08-47F5-8AD6-8001BDA68D75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50E-A245-403A-B0F4-794CD55BA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05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6C72-9D08-47F5-8AD6-8001BDA68D75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50E-A245-403A-B0F4-794CD55BA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79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6C72-9D08-47F5-8AD6-8001BDA68D75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50E-A245-403A-B0F4-794CD55BA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86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6C72-9D08-47F5-8AD6-8001BDA68D75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50E-A245-403A-B0F4-794CD55BA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84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6C72-9D08-47F5-8AD6-8001BDA68D75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50E-A245-403A-B0F4-794CD55BA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7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6C72-9D08-47F5-8AD6-8001BDA68D75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50E-A245-403A-B0F4-794CD55BA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69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6C72-9D08-47F5-8AD6-8001BDA68D75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50E-A245-403A-B0F4-794CD55BA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39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6C72-9D08-47F5-8AD6-8001BDA68D75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50E-A245-403A-B0F4-794CD55BA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58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6C72-9D08-47F5-8AD6-8001BDA68D75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50E-A245-403A-B0F4-794CD55BA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68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6C72-9D08-47F5-8AD6-8001BDA68D75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50E-A245-403A-B0F4-794CD55BA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37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6C72-9D08-47F5-8AD6-8001BDA68D75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850E-A245-403A-B0F4-794CD55BA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0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6C72-9D08-47F5-8AD6-8001BDA68D75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850E-A245-403A-B0F4-794CD55BAE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879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1140" y="95534"/>
            <a:ext cx="10549720" cy="2759336"/>
          </a:xfrm>
        </p:spPr>
        <p:txBody>
          <a:bodyPr>
            <a:normAutofit/>
          </a:bodyPr>
          <a:lstStyle/>
          <a:p>
            <a:r>
              <a:rPr lang="nl-NL" dirty="0" smtClean="0"/>
              <a:t>The BARF trend;    </a:t>
            </a:r>
            <a:br>
              <a:rPr lang="nl-NL" dirty="0" smtClean="0"/>
            </a:br>
            <a:r>
              <a:rPr lang="nl-NL" dirty="0" err="1" smtClean="0"/>
              <a:t>advantages</a:t>
            </a:r>
            <a:r>
              <a:rPr lang="nl-NL" dirty="0" smtClean="0"/>
              <a:t>, drawbacks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risks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Biologically</a:t>
            </a:r>
            <a:r>
              <a:rPr lang="nl-NL" dirty="0" smtClean="0"/>
              <a:t> </a:t>
            </a:r>
            <a:r>
              <a:rPr lang="nl-NL" dirty="0" err="1" smtClean="0"/>
              <a:t>Appropriate</a:t>
            </a:r>
            <a:r>
              <a:rPr lang="nl-NL" dirty="0" smtClean="0"/>
              <a:t> </a:t>
            </a:r>
            <a:r>
              <a:rPr lang="nl-NL" dirty="0" err="1" smtClean="0"/>
              <a:t>Raw</a:t>
            </a:r>
            <a:r>
              <a:rPr lang="nl-NL" dirty="0" smtClean="0"/>
              <a:t> Foods</a:t>
            </a:r>
          </a:p>
          <a:p>
            <a:r>
              <a:rPr lang="nl-NL" dirty="0" smtClean="0"/>
              <a:t>Or</a:t>
            </a:r>
          </a:p>
          <a:p>
            <a:r>
              <a:rPr lang="nl-NL" dirty="0" err="1" smtClean="0"/>
              <a:t>Bones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Raw</a:t>
            </a:r>
            <a:r>
              <a:rPr lang="nl-NL" dirty="0" smtClean="0"/>
              <a:t> Food</a:t>
            </a:r>
          </a:p>
          <a:p>
            <a:r>
              <a:rPr lang="nl-NL" dirty="0" smtClean="0"/>
              <a:t>Artikel uit Focus van Royal </a:t>
            </a:r>
            <a:r>
              <a:rPr lang="nl-NL" dirty="0" err="1" smtClean="0"/>
              <a:t>Canine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757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Risico’s van rauwe 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Nutritionele </a:t>
            </a:r>
            <a:r>
              <a:rPr lang="nl-NL" dirty="0" err="1" smtClean="0"/>
              <a:t>dysbalans</a:t>
            </a:r>
            <a:endParaRPr lang="nl-NL" dirty="0" smtClean="0"/>
          </a:p>
          <a:p>
            <a:r>
              <a:rPr lang="nl-NL" dirty="0" smtClean="0"/>
              <a:t>Risico’s voor de hygiëne</a:t>
            </a:r>
          </a:p>
          <a:p>
            <a:r>
              <a:rPr lang="nl-NL" dirty="0" smtClean="0"/>
              <a:t>Problemen veroorzaakt door botten in de BARF</a:t>
            </a:r>
          </a:p>
          <a:p>
            <a:r>
              <a:rPr lang="nl-NL" dirty="0" smtClean="0"/>
              <a:t>Verdere minderwaardige voedingsstoffen en schadelijke ingrediënten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891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54040" cy="1325563"/>
          </a:xfrm>
        </p:spPr>
        <p:txBody>
          <a:bodyPr/>
          <a:lstStyle/>
          <a:p>
            <a:r>
              <a:rPr lang="nl-NL" dirty="0" smtClean="0"/>
              <a:t>Risico nutritionele </a:t>
            </a:r>
            <a:r>
              <a:rPr lang="nl-NL" dirty="0" err="1" smtClean="0"/>
              <a:t>dysbalans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2280" y="0"/>
            <a:ext cx="5379720" cy="6852676"/>
          </a:xfrm>
        </p:spPr>
      </p:pic>
    </p:spTree>
    <p:extLst>
      <p:ext uri="{BB962C8B-B14F-4D97-AF65-F5344CB8AC3E}">
        <p14:creationId xmlns:p14="http://schemas.microsoft.com/office/powerpoint/2010/main" val="56965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15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54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Risico’s hygiëne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Toxoplasma!!</a:t>
            </a:r>
          </a:p>
          <a:p>
            <a:endParaRPr lang="nl-NL" dirty="0" smtClean="0"/>
          </a:p>
          <a:p>
            <a:r>
              <a:rPr lang="nl-NL" dirty="0" smtClean="0"/>
              <a:t>Pathogene E. Coli</a:t>
            </a:r>
          </a:p>
          <a:p>
            <a:r>
              <a:rPr lang="nl-NL" dirty="0" smtClean="0"/>
              <a:t>Salmonella</a:t>
            </a:r>
          </a:p>
          <a:p>
            <a:r>
              <a:rPr lang="nl-NL" dirty="0" smtClean="0"/>
              <a:t>Campylobacter</a:t>
            </a:r>
          </a:p>
          <a:p>
            <a:r>
              <a:rPr lang="nl-NL" dirty="0" err="1" smtClean="0"/>
              <a:t>Yersinia</a:t>
            </a:r>
            <a:endParaRPr lang="nl-NL" dirty="0" smtClean="0"/>
          </a:p>
          <a:p>
            <a:r>
              <a:rPr lang="nl-NL" dirty="0" smtClean="0"/>
              <a:t>Lintworm Echinococcus</a:t>
            </a:r>
          </a:p>
          <a:p>
            <a:r>
              <a:rPr lang="nl-NL" dirty="0" smtClean="0"/>
              <a:t>Dieren kunnen er minder gevoelig voor worden, maar ook makkelijk drager en uitscheider! (meerdere malen bewezen introductie)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49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15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25" y="0"/>
            <a:ext cx="5643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83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8" t="14527" r="14887" b="32339"/>
          <a:stretch/>
        </p:blipFill>
        <p:spPr>
          <a:xfrm>
            <a:off x="2361063" y="259307"/>
            <a:ext cx="7874758" cy="64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3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7" t="12338" r="9580" b="13831"/>
          <a:stretch/>
        </p:blipFill>
        <p:spPr>
          <a:xfrm>
            <a:off x="2797790" y="136476"/>
            <a:ext cx="4612944" cy="66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Rauw vlees bevat vaak nadelige stoffen: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008" y="1690688"/>
            <a:ext cx="4039737" cy="5040404"/>
          </a:xfrm>
        </p:spPr>
      </p:pic>
    </p:spTree>
    <p:extLst>
      <p:ext uri="{BB962C8B-B14F-4D97-AF65-F5344CB8AC3E}">
        <p14:creationId xmlns:p14="http://schemas.microsoft.com/office/powerpoint/2010/main" val="3958423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BARF als “therapie”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Indien de intestinale flora al van streek is, wordt de hond meer gevoelig voor </a:t>
            </a:r>
            <a:r>
              <a:rPr lang="nl-NL" dirty="0" err="1" smtClean="0"/>
              <a:t>pthogenen</a:t>
            </a:r>
            <a:endParaRPr lang="nl-NL" dirty="0" smtClean="0"/>
          </a:p>
          <a:p>
            <a:r>
              <a:rPr lang="nl-NL" dirty="0" smtClean="0"/>
              <a:t>Nierziekte: BARF bevat niet zelden te hoge gehalten eiwit en fosfor</a:t>
            </a:r>
          </a:p>
          <a:p>
            <a:r>
              <a:rPr lang="nl-NL" dirty="0" smtClean="0"/>
              <a:t>YOPI dieren zijn van zich ook al gevoeliger voor </a:t>
            </a:r>
            <a:r>
              <a:rPr lang="nl-NL" dirty="0" err="1" smtClean="0"/>
              <a:t>pathogenen</a:t>
            </a:r>
            <a:endParaRPr lang="nl-NL" dirty="0" smtClean="0"/>
          </a:p>
          <a:p>
            <a:r>
              <a:rPr lang="nl-NL" dirty="0" smtClean="0"/>
              <a:t>Zieke dieren zijn gevoeliger voor </a:t>
            </a:r>
            <a:r>
              <a:rPr lang="nl-NL" dirty="0" err="1" smtClean="0"/>
              <a:t>vitaminedeficienties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549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BARF kan gevoerd worden aan dieren</a:t>
            </a:r>
          </a:p>
          <a:p>
            <a:r>
              <a:rPr lang="nl-NL" dirty="0" smtClean="0"/>
              <a:t>Het is de taak van dierenartsen en assistenten om ook de risico’s aan te geven</a:t>
            </a:r>
          </a:p>
          <a:p>
            <a:r>
              <a:rPr lang="nl-NL" dirty="0" smtClean="0"/>
              <a:t>Objectief blijven in de voorlichting is nodig</a:t>
            </a:r>
          </a:p>
          <a:p>
            <a:r>
              <a:rPr lang="nl-NL" dirty="0" smtClean="0"/>
              <a:t>Met name BARF aan YOPI dieren moet ontraden worden</a:t>
            </a:r>
          </a:p>
          <a:p>
            <a:r>
              <a:rPr lang="nl-NL" dirty="0" smtClean="0"/>
              <a:t>BARF aan dieren met YOPI eigenaren heeft grote risico’s!!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917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Belangrijkste conclusies: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BARF voeding wordt gegeven vanuit de jager-prooi gedachte, het vlees wordt rauw verstrekt en kan vlezige botten en darmen bevatten</a:t>
            </a:r>
          </a:p>
          <a:p>
            <a:r>
              <a:rPr lang="nl-NL" dirty="0" smtClean="0"/>
              <a:t>Er is nog geen wetenschappelijk onderzoek bekend over de lange termijn effecten van het voeren van BARF</a:t>
            </a:r>
          </a:p>
          <a:p>
            <a:r>
              <a:rPr lang="nl-NL" dirty="0" smtClean="0"/>
              <a:t>Risico’s die kunnen optreden als gevolg van BARF voedering bestaan uit nutritionele </a:t>
            </a:r>
            <a:r>
              <a:rPr lang="nl-NL" dirty="0" err="1" smtClean="0"/>
              <a:t>dysbalans</a:t>
            </a:r>
            <a:r>
              <a:rPr lang="nl-NL" dirty="0" smtClean="0"/>
              <a:t>, het gebruik van ongeschikte en mogelijk zelfs gevaarlijke </a:t>
            </a:r>
            <a:r>
              <a:rPr lang="nl-NL" dirty="0" err="1" smtClean="0"/>
              <a:t>ingrdienten</a:t>
            </a:r>
            <a:r>
              <a:rPr lang="nl-NL" dirty="0" smtClean="0"/>
              <a:t> (botten!)</a:t>
            </a:r>
          </a:p>
          <a:p>
            <a:r>
              <a:rPr lang="nl-NL" dirty="0" smtClean="0"/>
              <a:t>Dieren die schildklierweefsel gevoerd worden kunnen zelfs hyperthyreoïdie ontwikkelen.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92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154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1492" r="1741" b="20000"/>
          <a:stretch/>
        </p:blipFill>
        <p:spPr>
          <a:xfrm>
            <a:off x="1187354" y="1323833"/>
            <a:ext cx="10079661" cy="4517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9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BARF voeren?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Jager – prooidier idee</a:t>
            </a:r>
          </a:p>
          <a:p>
            <a:r>
              <a:rPr lang="nl-NL" dirty="0" smtClean="0"/>
              <a:t>Meer natuurlijk en gezonder voer geven</a:t>
            </a:r>
          </a:p>
          <a:p>
            <a:r>
              <a:rPr lang="nl-NL" dirty="0" smtClean="0"/>
              <a:t>Soms als therapie voor chronische ziekte</a:t>
            </a:r>
          </a:p>
          <a:p>
            <a:pPr lvl="1"/>
            <a:r>
              <a:rPr lang="nl-NL" dirty="0" smtClean="0"/>
              <a:t>Huidziekten</a:t>
            </a:r>
          </a:p>
          <a:p>
            <a:pPr lvl="1"/>
            <a:r>
              <a:rPr lang="nl-NL" dirty="0" smtClean="0"/>
              <a:t>Gastro-intestinale storingen</a:t>
            </a:r>
          </a:p>
          <a:p>
            <a:pPr lvl="1"/>
            <a:r>
              <a:rPr lang="nl-NL" dirty="0" err="1" smtClean="0"/>
              <a:t>Allergien</a:t>
            </a:r>
            <a:r>
              <a:rPr lang="nl-NL" dirty="0" smtClean="0"/>
              <a:t> </a:t>
            </a:r>
          </a:p>
          <a:p>
            <a:r>
              <a:rPr lang="nl-NL" dirty="0" smtClean="0"/>
              <a:t>Commercieel “volledig voer” bevat (ook) alleen maar (slacht)afval en chemische </a:t>
            </a:r>
            <a:r>
              <a:rPr lang="nl-NL" dirty="0" err="1" smtClean="0"/>
              <a:t>bijmengingen</a:t>
            </a:r>
            <a:endParaRPr lang="nl-NL" dirty="0" smtClean="0"/>
          </a:p>
          <a:p>
            <a:r>
              <a:rPr lang="nl-NL" dirty="0" smtClean="0"/>
              <a:t>Het huisdier is mogelijk ziek geworden van de gangbare brokken,..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375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154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64" y="818866"/>
            <a:ext cx="11727734" cy="4626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65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154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052" y="559558"/>
            <a:ext cx="11564205" cy="3971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1378424" y="5090615"/>
            <a:ext cx="9853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Belangrijkste bron van informatie is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Auteurs zijn vaak niet wetenschappelijk geschoold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Discussie wordt wel eens op emotionele manier gevoerd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BARF wordt wel eens als dé oplossing voor vele ziekten genoemd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78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Claims en feiten 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748749" cy="4351338"/>
          </a:xfrm>
        </p:spPr>
        <p:txBody>
          <a:bodyPr/>
          <a:lstStyle/>
          <a:p>
            <a:r>
              <a:rPr lang="nl-NL" dirty="0" smtClean="0"/>
              <a:t>Je weet beter wat er in het voer gestopt wordt </a:t>
            </a:r>
          </a:p>
          <a:p>
            <a:pPr lvl="1"/>
            <a:r>
              <a:rPr lang="nl-NL" dirty="0" smtClean="0"/>
              <a:t>(je kan voer dat slecht verteerd wordt en mogelijk allergenen bevat vermijden)</a:t>
            </a:r>
          </a:p>
          <a:p>
            <a:r>
              <a:rPr lang="nl-NL" dirty="0" smtClean="0"/>
              <a:t>Je kan additieven vermijden</a:t>
            </a:r>
          </a:p>
          <a:p>
            <a:pPr lvl="1"/>
            <a:r>
              <a:rPr lang="nl-NL" dirty="0" smtClean="0"/>
              <a:t>(zijn additieven ongewenst? Denk aan smakverbeteraars, vitamines en sporenelementen)</a:t>
            </a:r>
          </a:p>
          <a:p>
            <a:r>
              <a:rPr lang="nl-NL" dirty="0" smtClean="0"/>
              <a:t>Je vermijdt graanproducten met bijvoorbeeld gluten er in</a:t>
            </a:r>
          </a:p>
          <a:p>
            <a:pPr lvl="1"/>
            <a:r>
              <a:rPr lang="nl-NL" dirty="0" smtClean="0"/>
              <a:t>Gluten intolerantie bij honden komt voor maar is zeldzaam</a:t>
            </a:r>
          </a:p>
          <a:p>
            <a:r>
              <a:rPr lang="nl-NL" dirty="0" smtClean="0"/>
              <a:t>Hitte behandeling in de productie vernietigt vitamines en essentiële aminozuren en enzymen</a:t>
            </a:r>
          </a:p>
          <a:p>
            <a:pPr lvl="1"/>
            <a:r>
              <a:rPr lang="nl-NL" dirty="0" smtClean="0"/>
              <a:t>Enige vermindering kan makkelijk later weer toegevoegd worden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99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Claims en feiten 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748749" cy="4351338"/>
          </a:xfrm>
        </p:spPr>
        <p:txBody>
          <a:bodyPr/>
          <a:lstStyle/>
          <a:p>
            <a:r>
              <a:rPr lang="nl-NL" dirty="0" smtClean="0"/>
              <a:t>Er wordt minder ontlasting van BARF geproduceerd</a:t>
            </a:r>
          </a:p>
          <a:p>
            <a:endParaRPr lang="nl-NL" dirty="0"/>
          </a:p>
          <a:p>
            <a:r>
              <a:rPr lang="nl-NL" dirty="0" smtClean="0"/>
              <a:t>Het is beter voor de kiezen omdat die nu beter gebruikt worden</a:t>
            </a:r>
          </a:p>
          <a:p>
            <a:endParaRPr lang="nl-NL" dirty="0"/>
          </a:p>
          <a:p>
            <a:r>
              <a:rPr lang="nl-NL" dirty="0" smtClean="0"/>
              <a:t>Er zijn nog veel meer subjectieve voordelen van BARF voedering:</a:t>
            </a:r>
          </a:p>
          <a:p>
            <a:pPr lvl="1"/>
            <a:r>
              <a:rPr lang="nl-NL" dirty="0" smtClean="0"/>
              <a:t>Glanzende vacht</a:t>
            </a:r>
          </a:p>
          <a:p>
            <a:pPr lvl="1"/>
            <a:r>
              <a:rPr lang="nl-NL" dirty="0" smtClean="0"/>
              <a:t>Levendiger gedrag</a:t>
            </a:r>
          </a:p>
          <a:p>
            <a:pPr lvl="1"/>
            <a:r>
              <a:rPr lang="nl-NL" dirty="0" smtClean="0"/>
              <a:t>Betere constitutie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60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15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3022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465</Words>
  <Application>Microsoft Office PowerPoint</Application>
  <PresentationFormat>Breedbeeld</PresentationFormat>
  <Paragraphs>68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The BARF trend;     advantages, drawbacks and risks.</vt:lpstr>
      <vt:lpstr>Belangrijkste conclusies:</vt:lpstr>
      <vt:lpstr>PowerPoint-presentatie</vt:lpstr>
      <vt:lpstr>Waarom BARF voeren?</vt:lpstr>
      <vt:lpstr>PowerPoint-presentatie</vt:lpstr>
      <vt:lpstr>PowerPoint-presentatie</vt:lpstr>
      <vt:lpstr>Claims en feiten I</vt:lpstr>
      <vt:lpstr>Claims en feiten II</vt:lpstr>
      <vt:lpstr>PowerPoint-presentatie</vt:lpstr>
      <vt:lpstr>Risico’s van rauwe voeding</vt:lpstr>
      <vt:lpstr>Risico nutritionele dysbalans</vt:lpstr>
      <vt:lpstr>PowerPoint-presentatie</vt:lpstr>
      <vt:lpstr>Risico’s hygiëne </vt:lpstr>
      <vt:lpstr>PowerPoint-presentatie</vt:lpstr>
      <vt:lpstr>PowerPoint-presentatie</vt:lpstr>
      <vt:lpstr>PowerPoint-presentatie</vt:lpstr>
      <vt:lpstr>Rauw vlees bevat vaak nadelige stoffen:</vt:lpstr>
      <vt:lpstr>BARF als “therapie”</vt:lpstr>
      <vt:lpstr>Tot slot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BARF trend;     advantages, drawbacks and risks.</dc:title>
  <dc:creator>Huub Hessel</dc:creator>
  <cp:lastModifiedBy>Huub Hessel</cp:lastModifiedBy>
  <cp:revision>2</cp:revision>
  <dcterms:created xsi:type="dcterms:W3CDTF">2015-01-05T09:12:07Z</dcterms:created>
  <dcterms:modified xsi:type="dcterms:W3CDTF">2015-01-05T10:32:32Z</dcterms:modified>
</cp:coreProperties>
</file>